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84" r:id="rId7"/>
    <p:sldId id="285" r:id="rId8"/>
    <p:sldId id="263" r:id="rId9"/>
    <p:sldId id="286" r:id="rId10"/>
    <p:sldId id="287" r:id="rId11"/>
    <p:sldId id="288" r:id="rId12"/>
  </p:sldIdLst>
  <p:sldSz cx="9144000" cy="6858000" type="screen4x3"/>
  <p:notesSz cx="6858000" cy="9144000"/>
  <p:embeddedFontLst>
    <p:embeddedFont>
      <p:font typeface="Raleway" charset="0"/>
      <p:regular r:id="rId14"/>
      <p:bold r:id="rId15"/>
      <p:italic r:id="rId16"/>
      <p:boldItalic r:id="rId17"/>
    </p:embeddedFont>
    <p:embeddedFont>
      <p:font typeface="Homemade Apple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43A4B4-279D-41A3-83C7-7150F0BE37B0}">
  <a:tblStyle styleId="{B343A4B4-279D-41A3-83C7-7150F0BE37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786" y="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070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000" cy="6873300"/>
          </a:xfrm>
          <a:prstGeom prst="rect">
            <a:avLst/>
          </a:prstGeom>
          <a:solidFill>
            <a:srgbClr val="021526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63700" y="250350"/>
            <a:ext cx="8616600" cy="6357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99300" y="2655750"/>
            <a:ext cx="53454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36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125" y="0"/>
            <a:ext cx="9144000" cy="6873300"/>
          </a:xfrm>
          <a:prstGeom prst="rect">
            <a:avLst/>
          </a:prstGeom>
          <a:solidFill>
            <a:srgbClr val="021526">
              <a:alpha val="1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63700" y="250350"/>
            <a:ext cx="8616600" cy="6357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01200" y="1730125"/>
            <a:ext cx="61416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Raleway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01200" y="3405746"/>
            <a:ext cx="6141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 sz="1800"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Homemade Apple"/>
              <a:buNone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-125" y="0"/>
            <a:ext cx="9144000" cy="6873300"/>
          </a:xfrm>
          <a:prstGeom prst="rect">
            <a:avLst/>
          </a:prstGeom>
          <a:solidFill>
            <a:srgbClr val="021526">
              <a:alpha val="3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263700" y="250350"/>
            <a:ext cx="8616600" cy="6357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82850" y="274650"/>
            <a:ext cx="7578300" cy="15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146000" y="1819625"/>
            <a:ext cx="6852000" cy="4319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✘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-125" y="0"/>
            <a:ext cx="9144000" cy="6873300"/>
          </a:xfrm>
          <a:prstGeom prst="rect">
            <a:avLst/>
          </a:prstGeom>
          <a:solidFill>
            <a:srgbClr val="021526">
              <a:alpha val="3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263700" y="250350"/>
            <a:ext cx="8616600" cy="6357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82850" y="274650"/>
            <a:ext cx="7578300" cy="15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050522" y="1819650"/>
            <a:ext cx="3418500" cy="4748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✘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74979" y="1819650"/>
            <a:ext cx="3418500" cy="4748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✘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-125" y="0"/>
            <a:ext cx="9144000" cy="6873300"/>
          </a:xfrm>
          <a:prstGeom prst="rect">
            <a:avLst/>
          </a:prstGeom>
          <a:solidFill>
            <a:srgbClr val="021526">
              <a:alpha val="3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263700" y="250350"/>
            <a:ext cx="8616600" cy="63573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2850" y="274650"/>
            <a:ext cx="75783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2850" y="1819625"/>
            <a:ext cx="7578300" cy="4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Raleway"/>
              <a:buChar char="✘"/>
              <a:defRPr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Char char="○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Char char="■"/>
              <a:defRPr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●"/>
              <a:defRPr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○"/>
              <a:defRPr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■"/>
              <a:defRPr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●"/>
              <a:defRPr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○"/>
              <a:defRPr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aleway"/>
              <a:buChar char="■"/>
              <a:defRPr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buNone/>
              <a:defRPr sz="11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ctrTitle"/>
          </p:nvPr>
        </p:nvSpPr>
        <p:spPr>
          <a:xfrm>
            <a:off x="1907704" y="836712"/>
            <a:ext cx="5345400" cy="44644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В ИСТОРИИ. РОССИЯ –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ВЕК.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ЦЕНА ПОБЕДЫ.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ИНТЕРВЬЮ С УЧАСТНИКОМ ПЕРВОЙ ЧЕЧЕНСКОЙ КАМПАНИИ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body" idx="2"/>
          </p:nvPr>
        </p:nvSpPr>
        <p:spPr>
          <a:xfrm>
            <a:off x="395536" y="1556792"/>
            <a:ext cx="8352928" cy="48965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ru-RU" dirty="0"/>
              <a:t>После переменных успехов </a:t>
            </a:r>
            <a:r>
              <a:rPr lang="ru-RU" dirty="0" smtClean="0"/>
              <a:t>обеих сторон конфликта было принято </a:t>
            </a:r>
            <a:r>
              <a:rPr lang="ru-RU" dirty="0"/>
              <a:t>решение о переговорах. И в результате 31 августа 1996 года </a:t>
            </a:r>
            <a:r>
              <a:rPr lang="ru-RU" dirty="0" smtClean="0"/>
              <a:t>были заключены </a:t>
            </a:r>
            <a:r>
              <a:rPr lang="ru-RU" dirty="0"/>
              <a:t>Хасавюртовские соглашения</a:t>
            </a:r>
            <a:r>
              <a:rPr lang="ru-RU" dirty="0" smtClean="0"/>
              <a:t>.</a:t>
            </a:r>
          </a:p>
          <a:p>
            <a:pPr marL="76200" indent="0">
              <a:buNone/>
            </a:pPr>
            <a:endParaRPr lang="ru-RU" dirty="0"/>
          </a:p>
          <a:p>
            <a:pPr marL="76200" indent="0">
              <a:buNone/>
            </a:pPr>
            <a:r>
              <a:rPr lang="ru-RU" dirty="0"/>
              <a:t>Согласно им, федеральные войска покидали Чечню, инфраструктура республики подлежала восстановлению, а вопрос о независимом статусе откладывался.</a:t>
            </a:r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4283968" y="260648"/>
            <a:ext cx="4536504" cy="48965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«…В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человеческой крови в том количестве, в котором его видел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отрезвляет и очень сильно меняет. В какую сторону – это каждый понимает сам для себя. Меня изменило настолько, что я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полной противоположностью того человека,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которым был…»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987824" y="6021288"/>
            <a:ext cx="5853568" cy="758368"/>
          </a:xfrm>
        </p:spPr>
        <p:txBody>
          <a:bodyPr/>
          <a:lstStyle/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Интервью с Андреем Михайловичем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Радаевым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проведенное автором работы.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4" y="806927"/>
            <a:ext cx="367240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341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/>
        </p:nvSpPr>
        <p:spPr>
          <a:xfrm>
            <a:off x="457200" y="569865"/>
            <a:ext cx="8229600" cy="2626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/>
                <a:ea typeface="Raleway"/>
                <a:cs typeface="Raleway"/>
                <a:sym typeface="Raleway"/>
              </a:rPr>
              <a:t>АКТУАЛЬНОСТЬ</a:t>
            </a:r>
            <a:endParaRPr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/>
              <a:ea typeface="Raleway"/>
              <a:cs typeface="Raleway"/>
              <a:sym typeface="Raleway"/>
            </a:endParaRP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ru-R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ea typeface="Raleway"/>
                <a:cs typeface="Raleway" charset="0"/>
                <a:sym typeface="Raleway"/>
              </a:rPr>
              <a:t>2019 – год 25-летия со дня начала Первой Чеченской кампании</a:t>
            </a:r>
            <a:r>
              <a:rPr lang="en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ea typeface="Raleway"/>
                <a:cs typeface="Raleway" charset="0"/>
                <a:sym typeface="Raleway"/>
              </a:rPr>
              <a:t>.</a:t>
            </a:r>
            <a:r>
              <a:rPr lang="ru-RU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ea typeface="Raleway"/>
                <a:cs typeface="Raleway" charset="0"/>
                <a:sym typeface="Raleway"/>
              </a:rPr>
              <a:t> 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cs typeface="Raleway" charset="0"/>
              </a:rPr>
              <a:t>Годы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cs typeface="Raleway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cs typeface="Raleway" charset="0"/>
              </a:rPr>
              <a:t>войны все дальше уходят от нас, и меняется наша точка зрения на нее. Свойство наших дней – открытие правды о вещах, казалось бы, давно известных. Сказанное всецело и полностью относится к истории Чеченской войны. Поэтому актуальность заключается еще и в стремлении сохранить память о земляках – участников Чеченских кампаний, погибших и оставшихся в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cs typeface="Raleway" charset="0"/>
              </a:rPr>
              <a:t>живых,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charset="0"/>
                <a:cs typeface="Raleway" charset="0"/>
              </a:rPr>
              <a:t>необходимостью формирования в детях патриотизма и чувства любви к Родине, чувства гордости за свою малую Родину, за своих земляков.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endParaRPr dirty="0">
              <a:solidFill>
                <a:schemeClr val="bg1"/>
              </a:solidFill>
              <a:latin typeface="Raleway" charset="0"/>
              <a:ea typeface="Raleway"/>
              <a:cs typeface="Raleway" charset="0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ctrTitle" idx="4294967295"/>
          </p:nvPr>
        </p:nvSpPr>
        <p:spPr>
          <a:xfrm>
            <a:off x="395536" y="332657"/>
            <a:ext cx="8062664" cy="12241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/>
              <a:t>Герой исследования</a:t>
            </a:r>
            <a:endParaRPr sz="3000" dirty="0"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4294967295"/>
          </p:nvPr>
        </p:nvSpPr>
        <p:spPr>
          <a:xfrm>
            <a:off x="395536" y="2060848"/>
            <a:ext cx="8352928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4400" b="1" dirty="0" smtClean="0"/>
              <a:t>Андрей Михайлович </a:t>
            </a:r>
            <a:r>
              <a:rPr lang="ru-RU" sz="4400" b="1" dirty="0" err="1" smtClean="0"/>
              <a:t>Радаев</a:t>
            </a:r>
            <a:endParaRPr sz="4400" b="1" dirty="0"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4294967295"/>
          </p:nvPr>
        </p:nvSpPr>
        <p:spPr>
          <a:xfrm>
            <a:off x="4523350" y="3285875"/>
            <a:ext cx="3834300" cy="27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>
              <a:buNone/>
            </a:pPr>
            <a:r>
              <a:rPr lang="ru-RU" sz="2400" dirty="0" smtClean="0"/>
              <a:t>участник </a:t>
            </a:r>
            <a:r>
              <a:rPr lang="ru-RU" sz="2400" dirty="0"/>
              <a:t>первой чеченской кампании, </a:t>
            </a:r>
            <a:r>
              <a:rPr lang="ru-RU" sz="2400" dirty="0" smtClean="0"/>
              <a:t>член </a:t>
            </a:r>
            <a:r>
              <a:rPr lang="ru-RU" sz="2400" dirty="0"/>
              <a:t>правления нижегородского регионального отделения Союза десантников</a:t>
            </a:r>
            <a:endParaRPr sz="2400" dirty="0"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323528" y="1268760"/>
            <a:ext cx="8424936" cy="32830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«Я, 19-летний, по смыслу, мальчишка, стремился на войну, ещё не понимая, что это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такое… После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учебки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вместе с товарищем решили подать заявление на перевод в горячую точку. Написали и забыли... а через два месяца командир роты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попросил нас получить деньги в кассе и подготовиться к командировке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699792" y="5733256"/>
            <a:ext cx="6141600" cy="830376"/>
          </a:xfrm>
        </p:spPr>
        <p:txBody>
          <a:bodyPr/>
          <a:lstStyle/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Интервью с Андреем Михайловичем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Радаевым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проведенное автором работы.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395536" y="260648"/>
            <a:ext cx="8352928" cy="6336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 распада СССР в 1991 году, в бывшей Чечено-Ингушской АССР резко усилилось сепаратистское движение, что привело к провозглашению независимости и образованию официально непризнанной республики Ичкерия, а также к её вооружённым конфликтам с Россией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810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10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период характеризуется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этническими чистками против всего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нечеченского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(прежде всего —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русского) населения – люди 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подвергалось убийствам, нападениям и угрозам со стороны чеченцев. Многие были вынуждены покинуть Чечню, будучи изгнанными из своих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домов. </a:t>
            </a:r>
          </a:p>
          <a:p>
            <a:pPr marL="3810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10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Широкая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антирусская пропаганда разжигалась соответствующей литературой, прямыми оскорблениями и призывами с правительственных трибун, осквернениями русских кладбищ.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395536" y="260648"/>
            <a:ext cx="8352928" cy="5832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декабря 1994 года были нанесены авиаудары по аэродромам, расположенным в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Ханкале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Калиновской.  А уже 11 декабря российские подразделения были введены на территорию республики. Этим фактом ознаменовалось начало Первой кампании. </a:t>
            </a: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10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10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декабря 1994 года войска по приказу министра обороны РФ начали штурм столицы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Чечни – города Грозного.</a:t>
            </a:r>
          </a:p>
          <a:p>
            <a:pPr marL="38100" indent="0">
              <a:buNone/>
            </a:pP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10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подсчетам исследователей, под Грозным погибло и пропало без вести свыше 1500 российских солдат и множество мирного населения республики. </a:t>
            </a:r>
            <a:endParaRPr lang="ru-RU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100" indent="0">
              <a:buNone/>
            </a:pP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8100" indent="0">
              <a:buNone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менее, через две месяца ожесточенных боев федеральные войска все же взяли Грозный, вытеснив боевиков в горные районы республики, вынудив тем самым вести их партизанскую войну. </a:t>
            </a:r>
          </a:p>
          <a:p>
            <a:pPr marL="38100" indent="0">
              <a:buNone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641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395536" y="1052736"/>
            <a:ext cx="8424936" cy="39604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происходило в конце 1994 - начале 1995 годов в Грозном, это было самое жесткое, самое… кровавое, наверно, время всей войны. Это открытые беспорядочные бои, это никому не нужные жертвы, это глупые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приказы… Люди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подрывались на минах, их вытаскивали без ног-рук, в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забытьи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но ещё живых…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было сложно. Это ломало. Морально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ломало… Наши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военные… Они не были подготовлены, «заточены» под это, и как итог – у многих сносило крышу.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Реально…»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627784" y="5661248"/>
            <a:ext cx="6141600" cy="830376"/>
          </a:xfrm>
        </p:spPr>
        <p:txBody>
          <a:bodyPr/>
          <a:lstStyle/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Интервью с Андреем Михайловичем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Радаевым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проведенное автором работы.</a:t>
            </a:r>
          </a:p>
        </p:txBody>
      </p:sp>
    </p:spTree>
    <p:extLst>
      <p:ext uri="{BB962C8B-B14F-4D97-AF65-F5344CB8AC3E}">
        <p14:creationId xmlns:p14="http://schemas.microsoft.com/office/powerpoint/2010/main" val="3575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body" idx="2"/>
          </p:nvPr>
        </p:nvSpPr>
        <p:spPr>
          <a:xfrm>
            <a:off x="395536" y="908720"/>
            <a:ext cx="8352928" cy="55446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Боевики в ходе операции в Грозном потеряли более 7000 человек, и под руководством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Шамиля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Басаева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марта были вынуждены окончательно покинуть город, который перешел под контроль ВС России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 на этом война, принесшая гибель тысячам не только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вооруженных,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мирных людей, не закончилась: последовательно были взяты Аргун, Шали, Гудермес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620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Боевики отвечали террористическими актами, осуществленными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Буденновске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Первомайске и Кизляре.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ctrTitle"/>
          </p:nvPr>
        </p:nvSpPr>
        <p:spPr>
          <a:xfrm>
            <a:off x="395536" y="1052736"/>
            <a:ext cx="8424936" cy="49685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«Нам было представлено описание произошедшего: «духи» пришли с несколькими автобусами, где находились люди, и «качали права». Нам нужно было не дать им убить, расстрелять, что-либо сделать с гражданскими. Предводителем всей этой банды был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Салман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Радуев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епаратисты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изменяли свои требования много раз, и было понятно – отпускать заложников живыми они не собираются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две роты – 2 и 3 стояли поодаль от основных сил. Нас… Не афишировали, что сыграло нам на руку: духи посчитали, что в этом месте брешь, и пошли именно туда, где и нарвались на нас. Та энергия, с которой мы обрушили огонь на врага и неожиданность нашего присутствия в данном месте застали их врасплох. Всё, что происходило далее, по смыслу – акт возмездия. Возмездия за беспредел, насилие и смерть. Мы отрабатывали с боевиками по их методике – жестко, без шансов на милосердие или сострадание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-125" y="6572250"/>
            <a:ext cx="9144000" cy="2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627784" y="5949280"/>
            <a:ext cx="6141600" cy="830376"/>
          </a:xfrm>
        </p:spPr>
        <p:txBody>
          <a:bodyPr/>
          <a:lstStyle/>
          <a:p>
            <a:pPr algn="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Интервью с Андреем Михайловичем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Радаевым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проведенное автором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7812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rand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688</Words>
  <Application>Microsoft Office PowerPoint</Application>
  <PresentationFormat>Экран (4:3)</PresentationFormat>
  <Paragraphs>45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Raleway</vt:lpstr>
      <vt:lpstr>Homemade Apple</vt:lpstr>
      <vt:lpstr>Miranda template</vt:lpstr>
      <vt:lpstr>ЧЕЛОВЕК В ИСТОРИИ. РОССИЯ – XX ВЕК. ЦЕНА ПОБЕДЫ.  ИНТЕРВЬЮ С УЧАСТНИКОМ ПЕРВОЙ ЧЕЧЕНСКОЙ КАМПАНИИ</vt:lpstr>
      <vt:lpstr>Презентация PowerPoint</vt:lpstr>
      <vt:lpstr>Герой исследования</vt:lpstr>
      <vt:lpstr>«Я, 19-летний, по смыслу, мальчишка, стремился на войну, ещё не понимая, что это такое… После «учебки» вместе с товарищем решили подать заявление на перевод в горячую точку. Написали и забыли... а через два месяца командир роты попросил нас получить деньги в кассе и подготовиться к командировке»</vt:lpstr>
      <vt:lpstr>Презентация PowerPoint</vt:lpstr>
      <vt:lpstr>Презентация PowerPoint</vt:lpstr>
      <vt:lpstr>«То, что происходило в конце 1994 - начале 1995 годов в Грозном, это было самое жесткое, самое… кровавое, наверно, время всей войны. Это открытые беспорядочные бои, это никому не нужные жертвы, это глупые приказы… Люди подрывались на минах, их вытаскивали без ног-рук, в забытьи, но ещё живых… Это было сложно. Это ломало. Морально ломало… Наши военные… Они не были подготовлены, «заточены» под это, и как итог – у многих сносило крышу. Реально…»</vt:lpstr>
      <vt:lpstr>Презентация PowerPoint</vt:lpstr>
      <vt:lpstr>««Нам было представлено описание произошедшего: «духи» пришли с несколькими автобусами, где находились люди, и «качали права». Нам нужно было не дать им убить, расстрелять, что-либо сделать с гражданскими. Предводителем всей этой банды был Салман Радуев. Cепаратисты изменяли свои требования много раз, и было понятно – отпускать заложников живыми они не собираются… Наши две роты – 2 и 3 стояли поодаль от основных сил. Нас… Не афишировали, что сыграло нам на руку: духи посчитали, что в этом месте брешь, и пошли именно туда, где и нарвались на нас. Та энергия, с которой мы обрушили огонь на врага и неожиданность нашего присутствия в данном месте застали их врасплох. Всё, что происходило далее, по смыслу – акт возмездия. Возмездия за беспредел, насилие и смерть. Мы отрабатывали с боевиками по их методике – жестко, без шансов на милосердие или сострадание»</vt:lpstr>
      <vt:lpstr>Презентация PowerPoint</vt:lpstr>
      <vt:lpstr>«…Вид человеческой крови в том количестве, в котором его видел я отрезвляет и очень сильно меняет. В какую сторону – это каждый понимает сам для себя. Меня изменило настолько, что я стал полной противоположностью того человека, которым был…»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В ИСТОРИИ. РОССИЯ – XX ВЕК. ЦЕНА ПОБЕДЫ.  ИНТЕРВЬЮ С УЧАСТНИКОМ ПЕРВОЙ ЧЕЧЕНСКОЙ КАМПАНИИ</dc:title>
  <dc:creator>main</dc:creator>
  <cp:lastModifiedBy>main</cp:lastModifiedBy>
  <cp:revision>11</cp:revision>
  <dcterms:modified xsi:type="dcterms:W3CDTF">2019-02-08T17:36:20Z</dcterms:modified>
</cp:coreProperties>
</file>